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69" r:id="rId9"/>
    <p:sldId id="351"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2" autoAdjust="0"/>
    <p:restoredTop sz="94980" autoAdjust="0"/>
  </p:normalViewPr>
  <p:slideViewPr>
    <p:cSldViewPr snapToGrid="0">
      <p:cViewPr varScale="1">
        <p:scale>
          <a:sx n="84" d="100"/>
          <a:sy n="84" d="100"/>
        </p:scale>
        <p:origin x="634"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&amp; LLM (</a:t>
          </a:r>
          <a:r>
            <a:rPr lang="de-DE" sz="2000" dirty="0" err="1"/>
            <a:t>models</a:t>
          </a:r>
          <a:r>
            <a:rPr lang="de-DE" sz="2000" dirty="0"/>
            <a:t> </a:t>
          </a:r>
          <a:r>
            <a:rPr lang="de-DE" sz="2000" dirty="0" err="1"/>
            <a:t>we</a:t>
          </a:r>
          <a:r>
            <a:rPr lang="de-DE" sz="2000" dirty="0"/>
            <a:t> </a:t>
          </a:r>
          <a:r>
            <a:rPr lang="de-DE" sz="2000" dirty="0" err="1"/>
            <a:t>use</a:t>
          </a:r>
          <a:r>
            <a:rPr lang="de-DE" sz="20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en-US" sz="2000" dirty="0"/>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a:t>Pivot: We engineered a custom Python Bridge Service to sync Orion data to InfluxDB manually</a:t>
          </a:r>
          <a:endParaRPr lang="en-US" sz="180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a:t>Issue: YOLOv8 nano inference creates a massive CPU bottleneck (especially on a Raspberry PI)</a:t>
          </a:r>
          <a:endParaRPr lang="en-US" sz="180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a:t>Takeaway: --for now only runs on pc--</a:t>
          </a:r>
          <a:endParaRPr lang="en-US" sz="1800"/>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a:t>Issue: Integrating distinct worlds (IoT Hardware, Web, Database, Mobile)</a:t>
          </a:r>
          <a:endParaRPr lang="en-US" sz="180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a:t>Solution: Strict Microservices Architecture was the only way to manage the breadth of technologies.</a:t>
          </a:r>
          <a:endParaRPr lang="en-US" sz="180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4522" y="804482"/>
          <a:ext cx="677742" cy="677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4522" y="1591736"/>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4522" y="1591736"/>
        <a:ext cx="1936406" cy="661195"/>
      </dsp:txXfrm>
    </dsp:sp>
    <dsp:sp modelId="{87F162C5-71A8-42B1-9F52-E06D793C6737}">
      <dsp:nvSpPr>
        <dsp:cNvPr id="0" name=""/>
        <dsp:cNvSpPr/>
      </dsp:nvSpPr>
      <dsp:spPr>
        <a:xfrm>
          <a:off x="4522" y="2303868"/>
          <a:ext cx="1936406" cy="104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4522" y="2303868"/>
        <a:ext cx="1936406" cy="1047405"/>
      </dsp:txXfrm>
    </dsp:sp>
    <dsp:sp modelId="{E815FC44-4992-4C07-A49E-931B594823DD}">
      <dsp:nvSpPr>
        <dsp:cNvPr id="0" name=""/>
        <dsp:cNvSpPr/>
      </dsp:nvSpPr>
      <dsp:spPr>
        <a:xfrm>
          <a:off x="2279800" y="804482"/>
          <a:ext cx="677742" cy="677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79800" y="1591736"/>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79800" y="1591736"/>
        <a:ext cx="1936406" cy="661195"/>
      </dsp:txXfrm>
    </dsp:sp>
    <dsp:sp modelId="{1B8843BB-782A-43C8-8A34-37FA59C874AB}">
      <dsp:nvSpPr>
        <dsp:cNvPr id="0" name=""/>
        <dsp:cNvSpPr/>
      </dsp:nvSpPr>
      <dsp:spPr>
        <a:xfrm>
          <a:off x="2279800" y="2303868"/>
          <a:ext cx="1936406" cy="104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&amp; LLM (</a:t>
          </a:r>
          <a:r>
            <a:rPr lang="de-DE" sz="2000" kern="1200" dirty="0" err="1"/>
            <a:t>models</a:t>
          </a:r>
          <a:r>
            <a:rPr lang="de-DE" sz="2000" kern="1200" dirty="0"/>
            <a:t> </a:t>
          </a:r>
          <a:r>
            <a:rPr lang="de-DE" sz="2000" kern="1200" dirty="0" err="1"/>
            <a:t>we</a:t>
          </a:r>
          <a:r>
            <a:rPr lang="de-DE" sz="2000" kern="1200" dirty="0"/>
            <a:t> </a:t>
          </a:r>
          <a:r>
            <a:rPr lang="de-DE" sz="2000" kern="1200" dirty="0" err="1"/>
            <a:t>use</a:t>
          </a:r>
          <a:r>
            <a:rPr lang="de-DE" sz="2000" kern="1200" dirty="0"/>
            <a:t>)</a:t>
          </a:r>
          <a:endParaRPr lang="en-US" sz="2000" kern="1200" dirty="0"/>
        </a:p>
      </dsp:txBody>
      <dsp:txXfrm>
        <a:off x="2279800" y="2303868"/>
        <a:ext cx="1936406" cy="1047405"/>
      </dsp:txXfrm>
    </dsp:sp>
    <dsp:sp modelId="{4B27F2B2-E6B2-4367-BAE2-2813D69DD946}">
      <dsp:nvSpPr>
        <dsp:cNvPr id="0" name=""/>
        <dsp:cNvSpPr/>
      </dsp:nvSpPr>
      <dsp:spPr>
        <a:xfrm>
          <a:off x="4555077" y="804482"/>
          <a:ext cx="677742" cy="677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5077" y="1591736"/>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5077" y="1591736"/>
        <a:ext cx="1936406" cy="661195"/>
      </dsp:txXfrm>
    </dsp:sp>
    <dsp:sp modelId="{CD75418A-F805-455E-857C-2AC019F52A98}">
      <dsp:nvSpPr>
        <dsp:cNvPr id="0" name=""/>
        <dsp:cNvSpPr/>
      </dsp:nvSpPr>
      <dsp:spPr>
        <a:xfrm>
          <a:off x="4555077" y="2303868"/>
          <a:ext cx="1936406" cy="104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en-US" sz="2000" kern="1200" dirty="0"/>
        </a:p>
      </dsp:txBody>
      <dsp:txXfrm>
        <a:off x="4555077" y="2303868"/>
        <a:ext cx="1936406" cy="1047405"/>
      </dsp:txXfrm>
    </dsp:sp>
    <dsp:sp modelId="{7F3BD8FB-7F6C-4963-B07F-5D0BCCD46798}">
      <dsp:nvSpPr>
        <dsp:cNvPr id="0" name=""/>
        <dsp:cNvSpPr/>
      </dsp:nvSpPr>
      <dsp:spPr>
        <a:xfrm>
          <a:off x="6830354" y="804482"/>
          <a:ext cx="677742" cy="677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30354" y="1591736"/>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30354" y="1591736"/>
        <a:ext cx="1936406" cy="661195"/>
      </dsp:txXfrm>
    </dsp:sp>
    <dsp:sp modelId="{C3B59AF8-F101-4D33-B98B-874441E2D93D}">
      <dsp:nvSpPr>
        <dsp:cNvPr id="0" name=""/>
        <dsp:cNvSpPr/>
      </dsp:nvSpPr>
      <dsp:spPr>
        <a:xfrm>
          <a:off x="6830354" y="2303868"/>
          <a:ext cx="1936406" cy="104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30354" y="2303868"/>
        <a:ext cx="1936406" cy="1047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40910"/>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a:t>Pivot: We engineered a custom Python Bridge Service to sync Orion data to InfluxDB manually</a:t>
          </a:r>
          <a:endParaRPr lang="en-US" sz="1800" kern="1200"/>
        </a:p>
      </dsp:txBody>
      <dsp:txXfrm>
        <a:off x="0" y="240910"/>
        <a:ext cx="10354052" cy="1187550"/>
      </dsp:txXfrm>
    </dsp:sp>
    <dsp:sp modelId="{87F091AB-5047-4069-A10B-D0E37F3B584F}">
      <dsp:nvSpPr>
        <dsp:cNvPr id="0" name=""/>
        <dsp:cNvSpPr/>
      </dsp:nvSpPr>
      <dsp:spPr>
        <a:xfrm>
          <a:off x="517702" y="49030"/>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6436" y="67764"/>
        <a:ext cx="7210368" cy="346292"/>
      </dsp:txXfrm>
    </dsp:sp>
    <dsp:sp modelId="{EE5A1C02-6FBA-48ED-AD5E-A845DE3BE020}">
      <dsp:nvSpPr>
        <dsp:cNvPr id="0" name=""/>
        <dsp:cNvSpPr/>
      </dsp:nvSpPr>
      <dsp:spPr>
        <a:xfrm>
          <a:off x="0" y="1690541"/>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YOLOv8 nano inference creates a massive CPU bottleneck (especially on a Raspberry PI)</a:t>
          </a:r>
          <a:endParaRPr lang="en-US" sz="1800" kern="1200"/>
        </a:p>
        <a:p>
          <a:pPr marL="171450" lvl="1" indent="-171450" algn="l" defTabSz="800100">
            <a:lnSpc>
              <a:spcPct val="90000"/>
            </a:lnSpc>
            <a:spcBef>
              <a:spcPct val="0"/>
            </a:spcBef>
            <a:spcAft>
              <a:spcPct val="15000"/>
            </a:spcAft>
            <a:buChar char="•"/>
          </a:pPr>
          <a:r>
            <a:rPr lang="de-DE" sz="1800" kern="1200"/>
            <a:t>Takeaway: --for now only runs on pc--</a:t>
          </a:r>
          <a:endParaRPr lang="en-US" sz="1800" kern="1200"/>
        </a:p>
      </dsp:txBody>
      <dsp:txXfrm>
        <a:off x="0" y="1690541"/>
        <a:ext cx="10354052" cy="1187550"/>
      </dsp:txXfrm>
    </dsp:sp>
    <dsp:sp modelId="{3FA81A43-A0CF-474A-8E17-728E7B87F9EE}">
      <dsp:nvSpPr>
        <dsp:cNvPr id="0" name=""/>
        <dsp:cNvSpPr/>
      </dsp:nvSpPr>
      <dsp:spPr>
        <a:xfrm>
          <a:off x="517702" y="1498660"/>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6436" y="1517394"/>
        <a:ext cx="7210368" cy="346292"/>
      </dsp:txXfrm>
    </dsp:sp>
    <dsp:sp modelId="{87ECB371-0854-474A-A4A3-B75848FFEADF}">
      <dsp:nvSpPr>
        <dsp:cNvPr id="0" name=""/>
        <dsp:cNvSpPr/>
      </dsp:nvSpPr>
      <dsp:spPr>
        <a:xfrm>
          <a:off x="0" y="3140171"/>
          <a:ext cx="10354052" cy="1187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70764"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Integrating distinct worlds (IoT Hardware, Web, Database, Mobile)</a:t>
          </a:r>
          <a:endParaRPr lang="en-US" sz="1800" kern="1200"/>
        </a:p>
        <a:p>
          <a:pPr marL="171450" lvl="1" indent="-171450" algn="l" defTabSz="800100">
            <a:lnSpc>
              <a:spcPct val="90000"/>
            </a:lnSpc>
            <a:spcBef>
              <a:spcPct val="0"/>
            </a:spcBef>
            <a:spcAft>
              <a:spcPct val="15000"/>
            </a:spcAft>
            <a:buChar char="•"/>
          </a:pPr>
          <a:r>
            <a:rPr lang="de-DE" sz="1800" kern="1200"/>
            <a:t>Solution: Strict Microservices Architecture was the only way to manage the breadth of technologies.</a:t>
          </a:r>
          <a:endParaRPr lang="en-US" sz="1800" kern="1200"/>
        </a:p>
      </dsp:txBody>
      <dsp:txXfrm>
        <a:off x="0" y="3140171"/>
        <a:ext cx="10354052" cy="1187550"/>
      </dsp:txXfrm>
    </dsp:sp>
    <dsp:sp modelId="{B3060B39-A7FA-4312-8B56-05D9A99F8F82}">
      <dsp:nvSpPr>
        <dsp:cNvPr id="0" name=""/>
        <dsp:cNvSpPr/>
      </dsp:nvSpPr>
      <dsp:spPr>
        <a:xfrm>
          <a:off x="517702" y="2948291"/>
          <a:ext cx="7247836"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6436" y="2967025"/>
        <a:ext cx="7210368" cy="3462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26.01.2026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26.01.2026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Live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3932049915"/>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lnSpcReduction="10000"/>
          </a:bodyPr>
          <a:lstStyle>
            <a:defPPr>
              <a:defRPr lang="de-DE"/>
            </a:defPPr>
          </a:lstStyle>
          <a:p>
            <a:pPr marL="0" indent="0">
              <a:buNone/>
            </a:pPr>
            <a:r>
              <a:rPr lang="en-US" sz="2800" b="1" dirty="0"/>
              <a:t>Traffic:</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marL="0" indent="0">
              <a:buNone/>
            </a:pPr>
            <a:r>
              <a:rPr lang="en-US" sz="2800" b="1" dirty="0"/>
              <a:t>Parking:</a:t>
            </a:r>
          </a:p>
          <a:p>
            <a:pPr lvl="1"/>
            <a:r>
              <a:rPr lang="en-US" sz="2400" dirty="0"/>
              <a:t>Cut cruising</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7500" lnSpcReduction="20000"/>
          </a:bodyPr>
          <a:lstStyle/>
          <a:p>
            <a:pPr marL="0" indent="0">
              <a:buNone/>
            </a:pPr>
            <a:r>
              <a:rPr lang="en-US" sz="2600" dirty="0"/>
              <a:t>We propose a </a:t>
            </a:r>
            <a:r>
              <a:rPr lang="en-US" sz="2600" b="1" dirty="0"/>
              <a:t>Smart City Traffic Ecosystem</a:t>
            </a:r>
            <a:r>
              <a:rPr lang="en-US" sz="2600" dirty="0"/>
              <a:t> that synchronizes municipal oversight with citizen behavior."</a:t>
            </a:r>
          </a:p>
          <a:p>
            <a:pPr marL="0" indent="0">
              <a:buNone/>
            </a:pPr>
            <a:r>
              <a:rPr lang="en-US" sz="2600" b="1" dirty="0"/>
              <a:t>The City</a:t>
            </a:r>
            <a:r>
              <a:rPr lang="en-US" sz="2600" dirty="0"/>
              <a:t> gets an </a:t>
            </a:r>
            <a:r>
              <a:rPr lang="en-US" sz="2600" b="1" dirty="0"/>
              <a:t>Intelligent Analyst</a:t>
            </a:r>
            <a:r>
              <a:rPr lang="en-US" sz="2600" dirty="0"/>
              <a:t>: Utilizing Computer Vision to monitor the streets and Generative AI to offer actionable suggestions for improving traffic flow and parking efficiency.</a:t>
            </a:r>
          </a:p>
          <a:p>
            <a:pPr marL="0" indent="0">
              <a:buNone/>
            </a:pPr>
            <a:r>
              <a:rPr lang="en-US" sz="2600" b="1" dirty="0"/>
              <a:t>The Driver</a:t>
            </a:r>
            <a:r>
              <a:rPr lang="en-US" sz="2600" dirty="0"/>
              <a:t> gets a </a:t>
            </a:r>
            <a:r>
              <a:rPr lang="en-US" sz="2600" b="1" dirty="0"/>
              <a:t>Smart Companion</a:t>
            </a:r>
            <a:r>
              <a:rPr lang="en-US" sz="2600" dirty="0"/>
              <a:t>: A mobile application that visualizes live traffic conditions, navigates them to the nearest available parking spot, and actively rewards them for safe driving habits.</a:t>
            </a:r>
            <a:br>
              <a:rPr lang="en-US" sz="1700" dirty="0"/>
            </a:br>
            <a:endParaRPr lang="de-DE" sz="1700" dirty="0"/>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DD52417B-5B43-DE29-907D-5C319681C938}"/>
              </a:ext>
            </a:extLst>
          </p:cNvPr>
          <p:cNvPicPr>
            <a:picLocks noChangeAspect="1"/>
          </p:cNvPicPr>
          <p:nvPr/>
        </p:nvPicPr>
        <p:blipFill>
          <a:blip r:embed="rId2"/>
          <a:stretch>
            <a:fillRect/>
          </a:stretch>
        </p:blipFill>
        <p:spPr>
          <a:xfrm>
            <a:off x="0" y="596451"/>
            <a:ext cx="12192000" cy="5665098"/>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&amp; parking updates</a:t>
            </a:r>
          </a:p>
          <a:p>
            <a:pPr lvl="0"/>
            <a:r>
              <a:rPr lang="en-US" b="1" dirty="0"/>
              <a:t>Community Reporting</a:t>
            </a:r>
            <a:r>
              <a:rPr lang="en-US" dirty="0"/>
              <a:t>: Report accidents</a:t>
            </a:r>
          </a:p>
          <a:p>
            <a:pPr lvl="0"/>
            <a:r>
              <a:rPr lang="en-US" b="1" dirty="0"/>
              <a:t>Reward System</a:t>
            </a:r>
            <a:r>
              <a:rPr lang="en-US" dirty="0"/>
              <a:t>: Earn rewards for safe &amp; </a:t>
            </a:r>
            <a:r>
              <a:rPr lang="en-US"/>
              <a:t>lawful driving</a:t>
            </a:r>
            <a:endParaRPr lang="en-US" dirty="0"/>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2259325724"/>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794</Words>
  <Application>Microsoft Office PowerPoint</Application>
  <PresentationFormat>Breitbild</PresentationFormat>
  <Paragraphs>131</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Live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24</cp:revision>
  <dcterms:created xsi:type="dcterms:W3CDTF">2025-11-01T10:39:47Z</dcterms:created>
  <dcterms:modified xsi:type="dcterms:W3CDTF">2026-01-26T09:16:51Z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